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932719-A8F8-4EC6-879C-5136D44F0CC9}">
  <a:tblStyle styleId="{10932719-A8F8-4EC6-879C-5136D44F0C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954bc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954b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61d3207b8_2_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61d3207b8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61d3207b8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61d3207b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61b8ab30d_5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61b8ab30d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61d3207b8_2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61d3207b8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61b8ab30d_5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61b8ab30d_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61d3207b8_2_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61d3207b8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61d3207b8_2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61d3207b8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61d3207b8_2_1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61d3207b8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1d3207b8_4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61d3207b8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61d3207b8_4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61d3207b8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61b8ab30d_5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61b8ab30d_5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61b8ab30d_8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61b8ab30d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61d3207b8_4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61d3207b8_4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61b8ab3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61b8ab3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64091f9ce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64091f9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61d3207b8_4_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61d3207b8_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61b8ab30d_5_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61b8ab30d_5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61b8ab30d_5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e61b8ab30d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61b8ab30d_5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61b8ab30d_5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61b8ab30d_5_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e61b8ab30d_5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61d3207b8_4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e61d3207b8_4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8954bc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8954b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61b8ab30d_5_1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61b8ab30d_5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61b8ab30d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61b8ab30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61d3207b8_4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e61d3207b8_4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61d3207b8_2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61d3207b8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61d3207b8_2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61d3207b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61d3207b8_2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61d3207b8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61d3207b8_2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61d3207b8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61d3207b8_2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61d3207b8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61d3207b8_2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61d3207b8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33.png"/><Relationship Id="rId8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5" Type="http://schemas.openxmlformats.org/officeDocument/2006/relationships/image" Target="../media/image1.png"/><Relationship Id="rId6" Type="http://schemas.openxmlformats.org/officeDocument/2006/relationships/image" Target="../media/image42.png"/><Relationship Id="rId7" Type="http://schemas.openxmlformats.org/officeDocument/2006/relationships/image" Target="../media/image35.png"/><Relationship Id="rId8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37.png"/><Relationship Id="rId5" Type="http://schemas.openxmlformats.org/officeDocument/2006/relationships/image" Target="../media/image50.png"/><Relationship Id="rId6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40.png"/><Relationship Id="rId5" Type="http://schemas.openxmlformats.org/officeDocument/2006/relationships/image" Target="../media/image51.png"/><Relationship Id="rId6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hyperlink" Target="https://arxiv.org/pdf/1805.04096.pdf" TargetMode="External"/><Relationship Id="rId5" Type="http://schemas.openxmlformats.org/officeDocument/2006/relationships/hyperlink" Target="https://arxiv.org/pdf/1512.03385" TargetMode="External"/><Relationship Id="rId6" Type="http://schemas.openxmlformats.org/officeDocument/2006/relationships/hyperlink" Target="https://lesc.dinfo.unifi.it/VISION/" TargetMode="External"/><Relationship Id="rId7" Type="http://schemas.openxmlformats.org/officeDocument/2006/relationships/hyperlink" Target="https://minyoungg.github.io/selfconsistency/in_wild/in_wild.tar.gz" TargetMode="External"/><Relationship Id="rId8" Type="http://schemas.openxmlformats.org/officeDocument/2006/relationships/hyperlink" Target="https://github.com/minyoungg/selfconsistency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/>
        </p:nvSpPr>
        <p:spPr>
          <a:xfrm>
            <a:off x="2580475" y="999525"/>
            <a:ext cx="4249500" cy="28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000">
                <a:latin typeface="Economica"/>
                <a:ea typeface="Economica"/>
                <a:cs typeface="Economica"/>
                <a:sym typeface="Economica"/>
              </a:rPr>
              <a:t>Fighting Fake News: Image Splice Detection</a:t>
            </a:r>
            <a:endParaRPr sz="4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Economica"/>
                <a:ea typeface="Economica"/>
                <a:cs typeface="Economica"/>
                <a:sym typeface="Economica"/>
              </a:rPr>
              <a:t>via Learned Self-Consistency</a:t>
            </a:r>
            <a:endParaRPr sz="4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1694100" y="4442100"/>
            <a:ext cx="57558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latin typeface="Economica"/>
                <a:ea typeface="Economica"/>
                <a:cs typeface="Economica"/>
                <a:sym typeface="Economica"/>
              </a:rPr>
              <a:t>Graziano Specchi, Omar Bayoumi, Cristiano Bellucci</a:t>
            </a:r>
            <a:endParaRPr sz="21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49" y="710000"/>
            <a:ext cx="2230449" cy="13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7875" y="3037650"/>
            <a:ext cx="2092701" cy="14607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1524225" y="0"/>
            <a:ext cx="5755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Self Consistency</a:t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Each patch from the same image should have the same EXIF Data</a:t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273" y="1041773"/>
            <a:ext cx="5177751" cy="30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Model</a:t>
            </a:r>
            <a:endParaRPr/>
          </a:p>
        </p:txBody>
      </p:sp>
      <p:sp>
        <p:nvSpPr>
          <p:cNvPr id="168" name="Google Shape;168;p23"/>
          <p:cNvSpPr txBox="1"/>
          <p:nvPr>
            <p:ph idx="2" type="body"/>
          </p:nvPr>
        </p:nvSpPr>
        <p:spPr>
          <a:xfrm>
            <a:off x="5023375" y="3926825"/>
            <a:ext cx="4869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3000"/>
              <a:t>2</a:t>
            </a:r>
            <a:endParaRPr sz="3000"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275" y="977900"/>
            <a:ext cx="317182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idx="4294967295" type="title"/>
          </p:nvPr>
        </p:nvSpPr>
        <p:spPr>
          <a:xfrm>
            <a:off x="3168000" y="97550"/>
            <a:ext cx="3400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Model: Resnet50</a:t>
            </a:r>
            <a:endParaRPr/>
          </a:p>
        </p:txBody>
      </p:sp>
      <p:sp>
        <p:nvSpPr>
          <p:cNvPr id="175" name="Google Shape;175;p24"/>
          <p:cNvSpPr/>
          <p:nvPr/>
        </p:nvSpPr>
        <p:spPr>
          <a:xfrm>
            <a:off x="7930925" y="4227625"/>
            <a:ext cx="331800" cy="13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76" name="Google Shape;176;p24"/>
          <p:cNvSpPr txBox="1"/>
          <p:nvPr/>
        </p:nvSpPr>
        <p:spPr>
          <a:xfrm>
            <a:off x="7984175" y="4148000"/>
            <a:ext cx="331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700">
                <a:solidFill>
                  <a:schemeClr val="dk1"/>
                </a:solidFill>
              </a:rPr>
              <a:t>55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10850"/>
            <a:ext cx="8839200" cy="17698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4"/>
          <p:cNvCxnSpPr>
            <a:stCxn id="179" idx="3"/>
          </p:cNvCxnSpPr>
          <p:nvPr/>
        </p:nvCxnSpPr>
        <p:spPr>
          <a:xfrm>
            <a:off x="6797125" y="1349725"/>
            <a:ext cx="1359600" cy="1663500"/>
          </a:xfrm>
          <a:prstGeom prst="curved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4"/>
          <p:cNvCxnSpPr>
            <a:stCxn id="181" idx="2"/>
          </p:cNvCxnSpPr>
          <p:nvPr/>
        </p:nvCxnSpPr>
        <p:spPr>
          <a:xfrm flipH="1" rot="-5400000">
            <a:off x="7705050" y="2043550"/>
            <a:ext cx="1519200" cy="433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4"/>
          <p:cNvSpPr txBox="1"/>
          <p:nvPr/>
        </p:nvSpPr>
        <p:spPr>
          <a:xfrm>
            <a:off x="5309725" y="1041925"/>
            <a:ext cx="14874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Original output features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7504200" y="1100500"/>
            <a:ext cx="14874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What we added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800" y="320125"/>
            <a:ext cx="2267375" cy="20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8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6150"/>
            <a:ext cx="9144003" cy="43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>
            <p:ph idx="4294967295" type="title"/>
          </p:nvPr>
        </p:nvSpPr>
        <p:spPr>
          <a:xfrm>
            <a:off x="3168000" y="975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Model</a:t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7930925" y="4227625"/>
            <a:ext cx="331800" cy="13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91" name="Google Shape;191;p25"/>
          <p:cNvSpPr txBox="1"/>
          <p:nvPr/>
        </p:nvSpPr>
        <p:spPr>
          <a:xfrm>
            <a:off x="7984175" y="4148000"/>
            <a:ext cx="331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700">
                <a:solidFill>
                  <a:schemeClr val="dk1"/>
                </a:solidFill>
              </a:rPr>
              <a:t>55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9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idx="4294967295" type="title"/>
          </p:nvPr>
        </p:nvSpPr>
        <p:spPr>
          <a:xfrm>
            <a:off x="205450" y="2193900"/>
            <a:ext cx="5005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/>
              <a:t>Resulting Keras Model</a:t>
            </a:r>
            <a:endParaRPr sz="3700"/>
          </a:p>
        </p:txBody>
      </p:sp>
      <p:sp>
        <p:nvSpPr>
          <p:cNvPr id="198" name="Google Shape;198;p26"/>
          <p:cNvSpPr/>
          <p:nvPr/>
        </p:nvSpPr>
        <p:spPr>
          <a:xfrm>
            <a:off x="7930925" y="4227625"/>
            <a:ext cx="331800" cy="13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99" name="Google Shape;199;p26"/>
          <p:cNvSpPr txBox="1"/>
          <p:nvPr/>
        </p:nvSpPr>
        <p:spPr>
          <a:xfrm>
            <a:off x="7984175" y="4148000"/>
            <a:ext cx="331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10</a:t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65625"/>
            <a:ext cx="4310950" cy="449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Preprocessing</a:t>
            </a:r>
            <a:endParaRPr/>
          </a:p>
        </p:txBody>
      </p:sp>
      <p:sp>
        <p:nvSpPr>
          <p:cNvPr id="207" name="Google Shape;207;p27"/>
          <p:cNvSpPr txBox="1"/>
          <p:nvPr>
            <p:ph idx="2" type="body"/>
          </p:nvPr>
        </p:nvSpPr>
        <p:spPr>
          <a:xfrm>
            <a:off x="5023375" y="3926825"/>
            <a:ext cx="4869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3000"/>
              <a:t>3</a:t>
            </a:r>
            <a:endParaRPr sz="3000"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650" y="929275"/>
            <a:ext cx="371475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25" y="2114538"/>
            <a:ext cx="6381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 rotWithShape="1">
          <a:blip r:embed="rId4">
            <a:alphaModFix/>
          </a:blip>
          <a:srcRect b="514440" l="0" r="0" t="-514440"/>
          <a:stretch/>
        </p:blipFill>
        <p:spPr>
          <a:xfrm>
            <a:off x="1420100" y="152400"/>
            <a:ext cx="8667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6588" y="1796575"/>
            <a:ext cx="1996625" cy="15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2600" y="1881188"/>
            <a:ext cx="24955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/>
          <p:nvPr>
            <p:ph idx="4294967295" type="body"/>
          </p:nvPr>
        </p:nvSpPr>
        <p:spPr>
          <a:xfrm>
            <a:off x="2307350" y="3449225"/>
            <a:ext cx="1083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Image</a:t>
            </a:r>
            <a:endParaRPr/>
          </a:p>
        </p:txBody>
      </p:sp>
      <p:sp>
        <p:nvSpPr>
          <p:cNvPr id="218" name="Google Shape;218;p28"/>
          <p:cNvSpPr txBox="1"/>
          <p:nvPr>
            <p:ph idx="4294967295" type="body"/>
          </p:nvPr>
        </p:nvSpPr>
        <p:spPr>
          <a:xfrm>
            <a:off x="4495625" y="3449213"/>
            <a:ext cx="17895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Image EXIF</a:t>
            </a:r>
            <a:endParaRPr/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4662" y="1247900"/>
            <a:ext cx="1685876" cy="2647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0" name="Google Shape;220;p28"/>
          <p:cNvSpPr txBox="1"/>
          <p:nvPr>
            <p:ph idx="4294967295" type="body"/>
          </p:nvPr>
        </p:nvSpPr>
        <p:spPr>
          <a:xfrm>
            <a:off x="6660188" y="4045025"/>
            <a:ext cx="23748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exifFrequencies.json</a:t>
            </a:r>
            <a:endParaRPr/>
          </a:p>
        </p:txBody>
      </p:sp>
      <p:cxnSp>
        <p:nvCxnSpPr>
          <p:cNvPr id="221" name="Google Shape;221;p28"/>
          <p:cNvCxnSpPr>
            <a:stCxn id="213" idx="3"/>
            <a:endCxn id="215" idx="1"/>
          </p:cNvCxnSpPr>
          <p:nvPr/>
        </p:nvCxnSpPr>
        <p:spPr>
          <a:xfrm>
            <a:off x="1294200" y="2571738"/>
            <a:ext cx="60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8"/>
          <p:cNvCxnSpPr>
            <a:stCxn id="215" idx="3"/>
            <a:endCxn id="216" idx="1"/>
          </p:cNvCxnSpPr>
          <p:nvPr/>
        </p:nvCxnSpPr>
        <p:spPr>
          <a:xfrm>
            <a:off x="3893213" y="2571738"/>
            <a:ext cx="249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8"/>
          <p:cNvCxnSpPr>
            <a:stCxn id="216" idx="3"/>
            <a:endCxn id="219" idx="1"/>
          </p:cNvCxnSpPr>
          <p:nvPr/>
        </p:nvCxnSpPr>
        <p:spPr>
          <a:xfrm>
            <a:off x="6638150" y="2571750"/>
            <a:ext cx="366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8"/>
          <p:cNvSpPr txBox="1"/>
          <p:nvPr>
            <p:ph idx="4294967295" type="title"/>
          </p:nvPr>
        </p:nvSpPr>
        <p:spPr>
          <a:xfrm>
            <a:off x="2913600" y="108450"/>
            <a:ext cx="331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EXIF frequencies</a:t>
            </a:r>
            <a:endParaRPr/>
          </a:p>
        </p:txBody>
      </p:sp>
      <p:sp>
        <p:nvSpPr>
          <p:cNvPr id="225" name="Google Shape;225;p28"/>
          <p:cNvSpPr txBox="1"/>
          <p:nvPr>
            <p:ph idx="4294967295" type="body"/>
          </p:nvPr>
        </p:nvSpPr>
        <p:spPr>
          <a:xfrm>
            <a:off x="-65000" y="3028950"/>
            <a:ext cx="20802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Vision</a:t>
            </a:r>
            <a:r>
              <a:rPr baseline="30000" lang="it"/>
              <a:t> </a:t>
            </a:r>
            <a:r>
              <a:rPr lang="it"/>
              <a:t>Dataset</a:t>
            </a:r>
            <a:r>
              <a:rPr baseline="30000" lang="it"/>
              <a:t>[3]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11732 images</a:t>
            </a:r>
            <a:endParaRPr/>
          </a:p>
        </p:txBody>
      </p:sp>
      <p:sp>
        <p:nvSpPr>
          <p:cNvPr id="226" name="Google Shape;226;p28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11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9"/>
          <p:cNvPicPr preferRelativeResize="0"/>
          <p:nvPr/>
        </p:nvPicPr>
        <p:blipFill rotWithShape="1">
          <a:blip r:embed="rId3">
            <a:alphaModFix/>
          </a:blip>
          <a:srcRect b="514440" l="0" r="0" t="-514440"/>
          <a:stretch/>
        </p:blipFill>
        <p:spPr>
          <a:xfrm>
            <a:off x="1420100" y="152400"/>
            <a:ext cx="8667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13" y="869979"/>
            <a:ext cx="2167175" cy="3403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3" name="Google Shape;233;p29"/>
          <p:cNvSpPr txBox="1"/>
          <p:nvPr>
            <p:ph idx="4294967295" type="body"/>
          </p:nvPr>
        </p:nvSpPr>
        <p:spPr>
          <a:xfrm>
            <a:off x="457800" y="4273525"/>
            <a:ext cx="23748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exifFrequencies.json</a:t>
            </a:r>
            <a:endParaRPr/>
          </a:p>
        </p:txBody>
      </p:sp>
      <p:sp>
        <p:nvSpPr>
          <p:cNvPr id="234" name="Google Shape;234;p29"/>
          <p:cNvSpPr txBox="1"/>
          <p:nvPr>
            <p:ph idx="4294967295" type="title"/>
          </p:nvPr>
        </p:nvSpPr>
        <p:spPr>
          <a:xfrm>
            <a:off x="3168000" y="975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Whitelist</a:t>
            </a:r>
            <a:endParaRPr/>
          </a:p>
        </p:txBody>
      </p:sp>
      <p:pic>
        <p:nvPicPr>
          <p:cNvPr id="235" name="Google Shape;23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0212" y="459450"/>
            <a:ext cx="1797175" cy="422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6" name="Google Shape;236;p29"/>
          <p:cNvSpPr txBox="1"/>
          <p:nvPr>
            <p:ph idx="4294967295" type="body"/>
          </p:nvPr>
        </p:nvSpPr>
        <p:spPr>
          <a:xfrm>
            <a:off x="6311400" y="4684050"/>
            <a:ext cx="23748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whitelist</a:t>
            </a:r>
            <a:r>
              <a:rPr lang="it"/>
              <a:t>.json</a:t>
            </a:r>
            <a:endParaRPr/>
          </a:p>
        </p:txBody>
      </p:sp>
      <p:sp>
        <p:nvSpPr>
          <p:cNvPr id="237" name="Google Shape;237;p29"/>
          <p:cNvSpPr txBox="1"/>
          <p:nvPr>
            <p:ph idx="4294967295" type="body"/>
          </p:nvPr>
        </p:nvSpPr>
        <p:spPr>
          <a:xfrm>
            <a:off x="2789188" y="1890625"/>
            <a:ext cx="3750600" cy="15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We removed: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Rare EXIF (less than 1466);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Rare EXIF value (less than 100);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EXIF with one value;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EXIF less significant.</a:t>
            </a:r>
            <a:endParaRPr/>
          </a:p>
        </p:txBody>
      </p:sp>
      <p:cxnSp>
        <p:nvCxnSpPr>
          <p:cNvPr id="238" name="Google Shape;238;p29"/>
          <p:cNvCxnSpPr/>
          <p:nvPr/>
        </p:nvCxnSpPr>
        <p:spPr>
          <a:xfrm>
            <a:off x="2726950" y="1786175"/>
            <a:ext cx="389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29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634163"/>
            <a:ext cx="6381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 rotWithShape="1">
          <a:blip r:embed="rId4">
            <a:alphaModFix/>
          </a:blip>
          <a:srcRect b="514440" l="0" r="0" t="-514440"/>
          <a:stretch/>
        </p:blipFill>
        <p:spPr>
          <a:xfrm>
            <a:off x="1420100" y="152400"/>
            <a:ext cx="8667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8913" y="1316200"/>
            <a:ext cx="1996625" cy="15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1325" y="1400813"/>
            <a:ext cx="24955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>
            <p:ph idx="4294967295" type="body"/>
          </p:nvPr>
        </p:nvSpPr>
        <p:spPr>
          <a:xfrm>
            <a:off x="2199675" y="2968850"/>
            <a:ext cx="1083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Image</a:t>
            </a:r>
            <a:endParaRPr/>
          </a:p>
        </p:txBody>
      </p:sp>
      <p:sp>
        <p:nvSpPr>
          <p:cNvPr id="249" name="Google Shape;249;p30"/>
          <p:cNvSpPr txBox="1"/>
          <p:nvPr>
            <p:ph idx="4294967295" type="body"/>
          </p:nvPr>
        </p:nvSpPr>
        <p:spPr>
          <a:xfrm>
            <a:off x="4464350" y="2968838"/>
            <a:ext cx="17895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Image EXIF</a:t>
            </a:r>
            <a:endParaRPr/>
          </a:p>
        </p:txBody>
      </p:sp>
      <p:sp>
        <p:nvSpPr>
          <p:cNvPr id="250" name="Google Shape;250;p30"/>
          <p:cNvSpPr txBox="1"/>
          <p:nvPr>
            <p:ph idx="4294967295" type="body"/>
          </p:nvPr>
        </p:nvSpPr>
        <p:spPr>
          <a:xfrm>
            <a:off x="6723438" y="3129175"/>
            <a:ext cx="23748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ImagePerExif</a:t>
            </a:r>
            <a:r>
              <a:rPr lang="it"/>
              <a:t>.json</a:t>
            </a:r>
            <a:endParaRPr/>
          </a:p>
        </p:txBody>
      </p:sp>
      <p:cxnSp>
        <p:nvCxnSpPr>
          <p:cNvPr id="251" name="Google Shape;251;p30"/>
          <p:cNvCxnSpPr>
            <a:stCxn id="244" idx="3"/>
            <a:endCxn id="246" idx="1"/>
          </p:cNvCxnSpPr>
          <p:nvPr/>
        </p:nvCxnSpPr>
        <p:spPr>
          <a:xfrm>
            <a:off x="1228725" y="2091363"/>
            <a:ext cx="560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30"/>
          <p:cNvCxnSpPr>
            <a:stCxn id="246" idx="3"/>
            <a:endCxn id="247" idx="1"/>
          </p:cNvCxnSpPr>
          <p:nvPr/>
        </p:nvCxnSpPr>
        <p:spPr>
          <a:xfrm>
            <a:off x="3785538" y="2091363"/>
            <a:ext cx="32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30"/>
          <p:cNvCxnSpPr>
            <a:stCxn id="247" idx="3"/>
            <a:endCxn id="254" idx="1"/>
          </p:cNvCxnSpPr>
          <p:nvPr/>
        </p:nvCxnSpPr>
        <p:spPr>
          <a:xfrm>
            <a:off x="6606875" y="2091375"/>
            <a:ext cx="32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30"/>
          <p:cNvSpPr txBox="1"/>
          <p:nvPr>
            <p:ph idx="4294967295" type="title"/>
          </p:nvPr>
        </p:nvSpPr>
        <p:spPr>
          <a:xfrm>
            <a:off x="2449200" y="49325"/>
            <a:ext cx="4245600" cy="75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List of files by EXIF value</a:t>
            </a:r>
            <a:endParaRPr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2650" y="1053550"/>
            <a:ext cx="1956400" cy="20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2550" y="3617450"/>
            <a:ext cx="7239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 txBox="1"/>
          <p:nvPr>
            <p:ph idx="4294967295" type="body"/>
          </p:nvPr>
        </p:nvSpPr>
        <p:spPr>
          <a:xfrm>
            <a:off x="4419600" y="4417550"/>
            <a:ext cx="16698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Whitelist.json</a:t>
            </a:r>
            <a:endParaRPr/>
          </a:p>
        </p:txBody>
      </p:sp>
      <p:cxnSp>
        <p:nvCxnSpPr>
          <p:cNvPr id="258" name="Google Shape;258;p30"/>
          <p:cNvCxnSpPr>
            <a:stCxn id="256" idx="3"/>
            <a:endCxn id="254" idx="1"/>
          </p:cNvCxnSpPr>
          <p:nvPr/>
        </p:nvCxnSpPr>
        <p:spPr>
          <a:xfrm flipH="1" rot="10800000">
            <a:off x="5616450" y="2091500"/>
            <a:ext cx="1316100" cy="1926000"/>
          </a:xfrm>
          <a:prstGeom prst="curvedConnector3">
            <a:avLst>
              <a:gd fmla="val 7559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0"/>
          <p:cNvSpPr txBox="1"/>
          <p:nvPr>
            <p:ph idx="4294967295" type="body"/>
          </p:nvPr>
        </p:nvSpPr>
        <p:spPr>
          <a:xfrm>
            <a:off x="-181312" y="2571750"/>
            <a:ext cx="2181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Vision</a:t>
            </a:r>
            <a:r>
              <a:rPr baseline="30000" lang="it"/>
              <a:t> </a:t>
            </a:r>
            <a:r>
              <a:rPr lang="it"/>
              <a:t>Dataset</a:t>
            </a:r>
            <a:r>
              <a:rPr baseline="30000" lang="it"/>
              <a:t>[3]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11732 images</a:t>
            </a:r>
            <a:endParaRPr/>
          </a:p>
        </p:txBody>
      </p:sp>
      <p:sp>
        <p:nvSpPr>
          <p:cNvPr id="260" name="Google Shape;260;p30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13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31"/>
          <p:cNvCxnSpPr/>
          <p:nvPr/>
        </p:nvCxnSpPr>
        <p:spPr>
          <a:xfrm>
            <a:off x="689425" y="3962048"/>
            <a:ext cx="2146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6" name="Google Shape;266;p31"/>
          <p:cNvSpPr txBox="1"/>
          <p:nvPr>
            <p:ph idx="4294967295" type="body"/>
          </p:nvPr>
        </p:nvSpPr>
        <p:spPr>
          <a:xfrm>
            <a:off x="769625" y="3988025"/>
            <a:ext cx="1985700" cy="8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chemeClr val="accent3"/>
                </a:solidFill>
              </a:rPr>
              <a:t>Image</a:t>
            </a:r>
            <a:r>
              <a:rPr b="1" lang="it" sz="2100">
                <a:solidFill>
                  <a:schemeClr val="accent3"/>
                </a:solidFill>
              </a:rPr>
              <a:t> </a:t>
            </a:r>
            <a:r>
              <a:rPr b="1" lang="it" sz="2100">
                <a:solidFill>
                  <a:schemeClr val="accent3"/>
                </a:solidFill>
              </a:rPr>
              <a:t>choice</a:t>
            </a:r>
            <a:endParaRPr b="1" sz="2100">
              <a:solidFill>
                <a:schemeClr val="accent3"/>
              </a:solidFill>
            </a:endParaRPr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484" y="1049393"/>
            <a:ext cx="688007" cy="200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649" y="1400291"/>
            <a:ext cx="2280129" cy="129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4338" y="1296200"/>
            <a:ext cx="1134765" cy="151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31"/>
          <p:cNvCxnSpPr/>
          <p:nvPr/>
        </p:nvCxnSpPr>
        <p:spPr>
          <a:xfrm>
            <a:off x="3498652" y="3961548"/>
            <a:ext cx="2146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1" name="Google Shape;271;p31"/>
          <p:cNvSpPr txBox="1"/>
          <p:nvPr>
            <p:ph idx="4294967295" type="body"/>
          </p:nvPr>
        </p:nvSpPr>
        <p:spPr>
          <a:xfrm>
            <a:off x="3578857" y="3986735"/>
            <a:ext cx="19857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chemeClr val="accent3"/>
                </a:solidFill>
              </a:rPr>
              <a:t>Patch creation</a:t>
            </a:r>
            <a:endParaRPr b="1" sz="2100">
              <a:solidFill>
                <a:schemeClr val="accent3"/>
              </a:solidFill>
            </a:endParaRPr>
          </a:p>
        </p:txBody>
      </p:sp>
      <p:cxnSp>
        <p:nvCxnSpPr>
          <p:cNvPr id="272" name="Google Shape;272;p31"/>
          <p:cNvCxnSpPr/>
          <p:nvPr/>
        </p:nvCxnSpPr>
        <p:spPr>
          <a:xfrm>
            <a:off x="6308371" y="3961548"/>
            <a:ext cx="2146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3" name="Google Shape;273;p31"/>
          <p:cNvSpPr txBox="1"/>
          <p:nvPr>
            <p:ph idx="4294967295" type="body"/>
          </p:nvPr>
        </p:nvSpPr>
        <p:spPr>
          <a:xfrm>
            <a:off x="6388576" y="3986735"/>
            <a:ext cx="19857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chemeClr val="accent3"/>
                </a:solidFill>
              </a:rPr>
              <a:t>Batch creation</a:t>
            </a:r>
            <a:endParaRPr b="1" sz="2100">
              <a:solidFill>
                <a:schemeClr val="accent3"/>
              </a:solidFill>
            </a:endParaRPr>
          </a:p>
        </p:txBody>
      </p:sp>
      <p:cxnSp>
        <p:nvCxnSpPr>
          <p:cNvPr id="274" name="Google Shape;274;p31"/>
          <p:cNvCxnSpPr/>
          <p:nvPr/>
        </p:nvCxnSpPr>
        <p:spPr>
          <a:xfrm>
            <a:off x="3166855" y="723225"/>
            <a:ext cx="0" cy="431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31"/>
          <p:cNvCxnSpPr/>
          <p:nvPr/>
        </p:nvCxnSpPr>
        <p:spPr>
          <a:xfrm>
            <a:off x="5976574" y="723225"/>
            <a:ext cx="0" cy="431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31"/>
          <p:cNvCxnSpPr>
            <a:endCxn id="268" idx="1"/>
          </p:cNvCxnSpPr>
          <p:nvPr/>
        </p:nvCxnSpPr>
        <p:spPr>
          <a:xfrm flipH="1" rot="10800000">
            <a:off x="1970349" y="2050130"/>
            <a:ext cx="1461300" cy="655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31"/>
          <p:cNvCxnSpPr>
            <a:endCxn id="268" idx="1"/>
          </p:cNvCxnSpPr>
          <p:nvPr/>
        </p:nvCxnSpPr>
        <p:spPr>
          <a:xfrm>
            <a:off x="1970349" y="1448030"/>
            <a:ext cx="1461300" cy="602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31"/>
          <p:cNvCxnSpPr>
            <a:stCxn id="268" idx="3"/>
          </p:cNvCxnSpPr>
          <p:nvPr/>
        </p:nvCxnSpPr>
        <p:spPr>
          <a:xfrm>
            <a:off x="5711778" y="2050130"/>
            <a:ext cx="1196400" cy="430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31"/>
          <p:cNvCxnSpPr>
            <a:stCxn id="267" idx="0"/>
            <a:endCxn id="269" idx="0"/>
          </p:cNvCxnSpPr>
          <p:nvPr/>
        </p:nvCxnSpPr>
        <p:spPr>
          <a:xfrm flipH="1" rot="-5400000">
            <a:off x="4488588" y="-1676707"/>
            <a:ext cx="246900" cy="5699100"/>
          </a:xfrm>
          <a:prstGeom prst="curvedConnector3">
            <a:avLst>
              <a:gd fmla="val -9050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p31"/>
          <p:cNvSpPr txBox="1"/>
          <p:nvPr>
            <p:ph idx="4294967295" type="title"/>
          </p:nvPr>
        </p:nvSpPr>
        <p:spPr>
          <a:xfrm>
            <a:off x="2449200" y="49325"/>
            <a:ext cx="4245600" cy="75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Batches and labels</a:t>
            </a:r>
            <a:r>
              <a:rPr lang="it" sz="36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1" name="Google Shape;281;p31"/>
          <p:cNvSpPr txBox="1"/>
          <p:nvPr>
            <p:ph idx="4294967295" type="body"/>
          </p:nvPr>
        </p:nvSpPr>
        <p:spPr>
          <a:xfrm>
            <a:off x="320371" y="1677638"/>
            <a:ext cx="2884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ImagePerExif.json</a:t>
            </a:r>
            <a:endParaRPr/>
          </a:p>
        </p:txBody>
      </p:sp>
      <p:sp>
        <p:nvSpPr>
          <p:cNvPr id="282" name="Google Shape;282;p31"/>
          <p:cNvSpPr txBox="1"/>
          <p:nvPr>
            <p:ph idx="4294967295" type="body"/>
          </p:nvPr>
        </p:nvSpPr>
        <p:spPr>
          <a:xfrm>
            <a:off x="833074" y="3011050"/>
            <a:ext cx="18588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whitelist.json</a:t>
            </a:r>
            <a:endParaRPr/>
          </a:p>
        </p:txBody>
      </p:sp>
      <p:sp>
        <p:nvSpPr>
          <p:cNvPr id="283" name="Google Shape;283;p31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14</a:t>
            </a:r>
            <a:endParaRPr/>
          </a:p>
        </p:txBody>
      </p:sp>
      <p:sp>
        <p:nvSpPr>
          <p:cNvPr id="284" name="Google Shape;284;p31"/>
          <p:cNvSpPr txBox="1"/>
          <p:nvPr/>
        </p:nvSpPr>
        <p:spPr>
          <a:xfrm>
            <a:off x="4882225" y="1708400"/>
            <a:ext cx="13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128x128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6894350" y="2806250"/>
            <a:ext cx="13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128 couples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p14"/>
          <p:cNvCxnSpPr/>
          <p:nvPr/>
        </p:nvCxnSpPr>
        <p:spPr>
          <a:xfrm>
            <a:off x="420075" y="2927037"/>
            <a:ext cx="8336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2" name="Google Shape;72;p14"/>
          <p:cNvSpPr txBox="1"/>
          <p:nvPr>
            <p:ph type="title"/>
          </p:nvPr>
        </p:nvSpPr>
        <p:spPr>
          <a:xfrm>
            <a:off x="498350" y="3214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Index</a:t>
            </a:r>
            <a:endParaRPr/>
          </a:p>
        </p:txBody>
      </p:sp>
      <p:grpSp>
        <p:nvGrpSpPr>
          <p:cNvPr id="73" name="Google Shape;73;p14"/>
          <p:cNvGrpSpPr/>
          <p:nvPr/>
        </p:nvGrpSpPr>
        <p:grpSpPr>
          <a:xfrm>
            <a:off x="369350" y="2864883"/>
            <a:ext cx="129000" cy="770742"/>
            <a:chOff x="369350" y="2864883"/>
            <a:chExt cx="129000" cy="770742"/>
          </a:xfrm>
        </p:grpSpPr>
        <p:sp>
          <p:nvSpPr>
            <p:cNvPr id="74" name="Google Shape;74;p14"/>
            <p:cNvSpPr/>
            <p:nvPr/>
          </p:nvSpPr>
          <p:spPr>
            <a:xfrm>
              <a:off x="369350" y="2864883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" name="Google Shape;75;p14"/>
            <p:cNvCxnSpPr/>
            <p:nvPr/>
          </p:nvCxnSpPr>
          <p:spPr>
            <a:xfrm>
              <a:off x="433850" y="2991525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76" name="Google Shape;76;p14"/>
          <p:cNvSpPr txBox="1"/>
          <p:nvPr>
            <p:ph idx="4294967295" type="body"/>
          </p:nvPr>
        </p:nvSpPr>
        <p:spPr>
          <a:xfrm>
            <a:off x="464100" y="3238125"/>
            <a:ext cx="2174400" cy="1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/>
              <a:t>Introduction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/>
              <a:t>Brief problem description.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/>
          </a:p>
        </p:txBody>
      </p:sp>
      <p:grpSp>
        <p:nvGrpSpPr>
          <p:cNvPr id="77" name="Google Shape;77;p14"/>
          <p:cNvGrpSpPr/>
          <p:nvPr/>
        </p:nvGrpSpPr>
        <p:grpSpPr>
          <a:xfrm>
            <a:off x="990700" y="1736563"/>
            <a:ext cx="129000" cy="1254971"/>
            <a:chOff x="1553050" y="1736575"/>
            <a:chExt cx="129000" cy="1254971"/>
          </a:xfrm>
        </p:grpSpPr>
        <p:sp>
          <p:nvSpPr>
            <p:cNvPr id="78" name="Google Shape;78;p14"/>
            <p:cNvSpPr/>
            <p:nvPr/>
          </p:nvSpPr>
          <p:spPr>
            <a:xfrm>
              <a:off x="1553050" y="2862546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" name="Google Shape;79;p14"/>
            <p:cNvCxnSpPr/>
            <p:nvPr/>
          </p:nvCxnSpPr>
          <p:spPr>
            <a:xfrm rot="10800000">
              <a:off x="1614125" y="1736575"/>
              <a:ext cx="0" cy="1128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80" name="Google Shape;80;p14"/>
          <p:cNvSpPr txBox="1"/>
          <p:nvPr>
            <p:ph idx="4294967295" type="body"/>
          </p:nvPr>
        </p:nvSpPr>
        <p:spPr>
          <a:xfrm>
            <a:off x="1119700" y="1492687"/>
            <a:ext cx="2174400" cy="10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/>
              <a:t>Model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Model architecture and EXIF exploitation.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/>
          </a:p>
        </p:txBody>
      </p:sp>
      <p:grpSp>
        <p:nvGrpSpPr>
          <p:cNvPr id="81" name="Google Shape;81;p14"/>
          <p:cNvGrpSpPr/>
          <p:nvPr/>
        </p:nvGrpSpPr>
        <p:grpSpPr>
          <a:xfrm>
            <a:off x="3257388" y="2863708"/>
            <a:ext cx="129000" cy="773079"/>
            <a:chOff x="3484800" y="2862533"/>
            <a:chExt cx="129000" cy="773079"/>
          </a:xfrm>
        </p:grpSpPr>
        <p:sp>
          <p:nvSpPr>
            <p:cNvPr id="82" name="Google Shape;82;p14"/>
            <p:cNvSpPr/>
            <p:nvPr/>
          </p:nvSpPr>
          <p:spPr>
            <a:xfrm>
              <a:off x="3484800" y="2862533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" name="Google Shape;83;p14"/>
            <p:cNvCxnSpPr/>
            <p:nvPr/>
          </p:nvCxnSpPr>
          <p:spPr>
            <a:xfrm>
              <a:off x="3546200" y="2991513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84" name="Google Shape;84;p14"/>
          <p:cNvSpPr txBox="1"/>
          <p:nvPr>
            <p:ph idx="4294967295" type="body"/>
          </p:nvPr>
        </p:nvSpPr>
        <p:spPr>
          <a:xfrm>
            <a:off x="3348575" y="3262450"/>
            <a:ext cx="2174400" cy="16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Preprocessing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/>
              <a:t>Batch and Patch creation.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/>
          </a:p>
        </p:txBody>
      </p:sp>
      <p:grpSp>
        <p:nvGrpSpPr>
          <p:cNvPr id="85" name="Google Shape;85;p14"/>
          <p:cNvGrpSpPr/>
          <p:nvPr/>
        </p:nvGrpSpPr>
        <p:grpSpPr>
          <a:xfrm>
            <a:off x="4048775" y="1735400"/>
            <a:ext cx="129000" cy="1257296"/>
            <a:chOff x="5144075" y="1736575"/>
            <a:chExt cx="129000" cy="1257296"/>
          </a:xfrm>
        </p:grpSpPr>
        <p:sp>
          <p:nvSpPr>
            <p:cNvPr id="86" name="Google Shape;86;p14"/>
            <p:cNvSpPr/>
            <p:nvPr/>
          </p:nvSpPr>
          <p:spPr>
            <a:xfrm>
              <a:off x="5144075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7" name="Google Shape;87;p14"/>
            <p:cNvCxnSpPr/>
            <p:nvPr/>
          </p:nvCxnSpPr>
          <p:spPr>
            <a:xfrm rot="10800000">
              <a:off x="5208575" y="1736575"/>
              <a:ext cx="0" cy="1128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88" name="Google Shape;88;p14"/>
          <p:cNvSpPr txBox="1"/>
          <p:nvPr>
            <p:ph idx="4294967295" type="body"/>
          </p:nvPr>
        </p:nvSpPr>
        <p:spPr>
          <a:xfrm>
            <a:off x="4177775" y="1459350"/>
            <a:ext cx="21744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/>
              <a:t>Training and Testing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/>
              <a:t>Optimizer, loss function, learning rate.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  <p:grpSp>
        <p:nvGrpSpPr>
          <p:cNvPr id="89" name="Google Shape;89;p14"/>
          <p:cNvGrpSpPr/>
          <p:nvPr/>
        </p:nvGrpSpPr>
        <p:grpSpPr>
          <a:xfrm>
            <a:off x="5853675" y="2864871"/>
            <a:ext cx="129000" cy="770742"/>
            <a:chOff x="6657900" y="2864871"/>
            <a:chExt cx="129000" cy="770742"/>
          </a:xfrm>
        </p:grpSpPr>
        <p:sp>
          <p:nvSpPr>
            <p:cNvPr id="90" name="Google Shape;90;p14"/>
            <p:cNvSpPr/>
            <p:nvPr/>
          </p:nvSpPr>
          <p:spPr>
            <a:xfrm>
              <a:off x="6657900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1" name="Google Shape;91;p14"/>
            <p:cNvCxnSpPr/>
            <p:nvPr/>
          </p:nvCxnSpPr>
          <p:spPr>
            <a:xfrm>
              <a:off x="6722400" y="2991513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92" name="Google Shape;92;p14"/>
          <p:cNvSpPr txBox="1"/>
          <p:nvPr>
            <p:ph idx="4294967295" type="body"/>
          </p:nvPr>
        </p:nvSpPr>
        <p:spPr>
          <a:xfrm>
            <a:off x="5982675" y="3238050"/>
            <a:ext cx="21744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Test and </a:t>
            </a:r>
            <a:r>
              <a:rPr b="1" lang="it"/>
              <a:t>Results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/>
              <a:t>Paper’s test set and results about our own tests.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/>
          </a:p>
        </p:txBody>
      </p:sp>
      <p:grpSp>
        <p:nvGrpSpPr>
          <p:cNvPr id="93" name="Google Shape;93;p14"/>
          <p:cNvGrpSpPr/>
          <p:nvPr/>
        </p:nvGrpSpPr>
        <p:grpSpPr>
          <a:xfrm>
            <a:off x="6643650" y="1735400"/>
            <a:ext cx="129000" cy="1257296"/>
            <a:chOff x="5144075" y="1736575"/>
            <a:chExt cx="129000" cy="1257296"/>
          </a:xfrm>
        </p:grpSpPr>
        <p:sp>
          <p:nvSpPr>
            <p:cNvPr id="94" name="Google Shape;94;p14"/>
            <p:cNvSpPr/>
            <p:nvPr/>
          </p:nvSpPr>
          <p:spPr>
            <a:xfrm>
              <a:off x="5144075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" name="Google Shape;95;p14"/>
            <p:cNvCxnSpPr/>
            <p:nvPr/>
          </p:nvCxnSpPr>
          <p:spPr>
            <a:xfrm rot="10800000">
              <a:off x="5208575" y="1736575"/>
              <a:ext cx="0" cy="1128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96" name="Google Shape;96;p14"/>
          <p:cNvSpPr txBox="1"/>
          <p:nvPr>
            <p:ph idx="4294967295" type="body"/>
          </p:nvPr>
        </p:nvSpPr>
        <p:spPr>
          <a:xfrm>
            <a:off x="6844550" y="1459338"/>
            <a:ext cx="21744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/>
              <a:t>Conclusions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/>
              <a:t>What we learned, what we would like to do as future improvements.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>
            <p:ph idx="4294967295" type="title"/>
          </p:nvPr>
        </p:nvSpPr>
        <p:spPr>
          <a:xfrm>
            <a:off x="2449200" y="49325"/>
            <a:ext cx="4245600" cy="75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</a:t>
            </a:r>
            <a:r>
              <a:rPr lang="it"/>
              <a:t>abel creation</a:t>
            </a:r>
            <a:r>
              <a:rPr lang="it" sz="36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91" name="Google Shape;2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138" y="872150"/>
            <a:ext cx="2144400" cy="3891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1312" y="1457200"/>
            <a:ext cx="631550" cy="272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32"/>
          <p:cNvCxnSpPr>
            <a:endCxn id="292" idx="1"/>
          </p:cNvCxnSpPr>
          <p:nvPr/>
        </p:nvCxnSpPr>
        <p:spPr>
          <a:xfrm flipH="1" rot="10800000">
            <a:off x="4236412" y="2817750"/>
            <a:ext cx="2244900" cy="1117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32"/>
          <p:cNvCxnSpPr>
            <a:endCxn id="292" idx="1"/>
          </p:cNvCxnSpPr>
          <p:nvPr/>
        </p:nvCxnSpPr>
        <p:spPr>
          <a:xfrm>
            <a:off x="4218712" y="1869750"/>
            <a:ext cx="2262600" cy="948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32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15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Training and </a:t>
            </a:r>
            <a:r>
              <a:rPr lang="it"/>
              <a:t>Validation</a:t>
            </a:r>
            <a:endParaRPr/>
          </a:p>
        </p:txBody>
      </p:sp>
      <p:sp>
        <p:nvSpPr>
          <p:cNvPr id="301" name="Google Shape;301;p33"/>
          <p:cNvSpPr txBox="1"/>
          <p:nvPr>
            <p:ph idx="2" type="body"/>
          </p:nvPr>
        </p:nvSpPr>
        <p:spPr>
          <a:xfrm>
            <a:off x="5023375" y="3926825"/>
            <a:ext cx="4869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3000"/>
              <a:t>4</a:t>
            </a:r>
            <a:endParaRPr sz="3000"/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600" y="929275"/>
            <a:ext cx="341947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4"/>
          <p:cNvPicPr preferRelativeResize="0"/>
          <p:nvPr/>
        </p:nvPicPr>
        <p:blipFill rotWithShape="1">
          <a:blip r:embed="rId3">
            <a:alphaModFix/>
          </a:blip>
          <a:srcRect b="514440" l="0" r="0" t="-514440"/>
          <a:stretch/>
        </p:blipFill>
        <p:spPr>
          <a:xfrm>
            <a:off x="1420100" y="152400"/>
            <a:ext cx="8667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4"/>
          <p:cNvSpPr txBox="1"/>
          <p:nvPr>
            <p:ph idx="4294967295" type="title"/>
          </p:nvPr>
        </p:nvSpPr>
        <p:spPr>
          <a:xfrm>
            <a:off x="2312850" y="74875"/>
            <a:ext cx="4518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Training and Validation</a:t>
            </a:r>
            <a:endParaRPr/>
          </a:p>
        </p:txBody>
      </p:sp>
      <p:sp>
        <p:nvSpPr>
          <p:cNvPr id="309" name="Google Shape;309;p34"/>
          <p:cNvSpPr txBox="1"/>
          <p:nvPr/>
        </p:nvSpPr>
        <p:spPr>
          <a:xfrm>
            <a:off x="1420100" y="3896363"/>
            <a:ext cx="270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10000 patches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3 days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>
                <a:latin typeface="Open Sans"/>
                <a:ea typeface="Open Sans"/>
                <a:cs typeface="Open Sans"/>
                <a:sym typeface="Open Sans"/>
              </a:rPr>
              <a:t>(Not consecutive)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0" name="Google Shape;3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075" y="3627150"/>
            <a:ext cx="960300" cy="9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5750" y="1326363"/>
            <a:ext cx="63817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4"/>
          <p:cNvSpPr txBox="1"/>
          <p:nvPr>
            <p:ph idx="4294967295" type="body"/>
          </p:nvPr>
        </p:nvSpPr>
        <p:spPr>
          <a:xfrm>
            <a:off x="3682538" y="647275"/>
            <a:ext cx="16983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Dataset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11732 images</a:t>
            </a:r>
            <a:endParaRPr/>
          </a:p>
        </p:txBody>
      </p:sp>
      <p:cxnSp>
        <p:nvCxnSpPr>
          <p:cNvPr id="313" name="Google Shape;313;p34"/>
          <p:cNvCxnSpPr/>
          <p:nvPr/>
        </p:nvCxnSpPr>
        <p:spPr>
          <a:xfrm flipH="1">
            <a:off x="1913850" y="1824950"/>
            <a:ext cx="2271900" cy="37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34"/>
          <p:cNvSpPr txBox="1"/>
          <p:nvPr/>
        </p:nvSpPr>
        <p:spPr>
          <a:xfrm>
            <a:off x="613825" y="2077375"/>
            <a:ext cx="162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Training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7500 images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34"/>
          <p:cNvSpPr txBox="1"/>
          <p:nvPr/>
        </p:nvSpPr>
        <p:spPr>
          <a:xfrm>
            <a:off x="3739375" y="2736563"/>
            <a:ext cx="153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Validation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2116 images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5711750" y="2077375"/>
            <a:ext cx="283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Test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2116 images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+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201 </a:t>
            </a:r>
            <a:r>
              <a:rPr lang="it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In-Wild Test Set</a:t>
            </a:r>
            <a:r>
              <a:rPr baseline="30000" lang="it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[4]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7" name="Google Shape;317;p34"/>
          <p:cNvCxnSpPr>
            <a:stCxn id="311" idx="2"/>
            <a:endCxn id="315" idx="0"/>
          </p:cNvCxnSpPr>
          <p:nvPr/>
        </p:nvCxnSpPr>
        <p:spPr>
          <a:xfrm>
            <a:off x="4504838" y="2240763"/>
            <a:ext cx="0" cy="49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34"/>
          <p:cNvCxnSpPr/>
          <p:nvPr/>
        </p:nvCxnSpPr>
        <p:spPr>
          <a:xfrm>
            <a:off x="4823925" y="1824938"/>
            <a:ext cx="2011800" cy="34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34"/>
          <p:cNvSpPr txBox="1"/>
          <p:nvPr/>
        </p:nvSpPr>
        <p:spPr>
          <a:xfrm>
            <a:off x="4112250" y="3881075"/>
            <a:ext cx="1698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Adam optimizer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LR 1e-4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0" name="Google Shape;32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7750" y="3368725"/>
            <a:ext cx="1383650" cy="13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1475" y="3627150"/>
            <a:ext cx="866775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6788250" y="3881063"/>
            <a:ext cx="321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Open Sans"/>
                <a:ea typeface="Open Sans"/>
                <a:cs typeface="Open Sans"/>
                <a:sym typeface="Open Sans"/>
              </a:rPr>
              <a:t>Sigmoid cross entropy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17</a:t>
            </a:r>
            <a:endParaRPr/>
          </a:p>
        </p:txBody>
      </p:sp>
      <p:pic>
        <p:nvPicPr>
          <p:cNvPr id="324" name="Google Shape;32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52420" y="153476"/>
            <a:ext cx="1383650" cy="598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5"/>
          <p:cNvPicPr preferRelativeResize="0"/>
          <p:nvPr/>
        </p:nvPicPr>
        <p:blipFill rotWithShape="1">
          <a:blip r:embed="rId3">
            <a:alphaModFix/>
          </a:blip>
          <a:srcRect b="514440" l="0" r="0" t="-514440"/>
          <a:stretch/>
        </p:blipFill>
        <p:spPr>
          <a:xfrm>
            <a:off x="1420100" y="152400"/>
            <a:ext cx="8667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5"/>
          <p:cNvSpPr txBox="1"/>
          <p:nvPr>
            <p:ph idx="4294967295" type="title"/>
          </p:nvPr>
        </p:nvSpPr>
        <p:spPr>
          <a:xfrm>
            <a:off x="1877400" y="152400"/>
            <a:ext cx="5389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Training and Validation</a:t>
            </a:r>
            <a:endParaRPr/>
          </a:p>
        </p:txBody>
      </p:sp>
      <p:sp>
        <p:nvSpPr>
          <p:cNvPr id="331" name="Google Shape;331;p35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18</a:t>
            </a:r>
            <a:endParaRPr/>
          </a:p>
        </p:txBody>
      </p:sp>
      <p:pic>
        <p:nvPicPr>
          <p:cNvPr id="332" name="Google Shape;3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50" y="684300"/>
            <a:ext cx="3616800" cy="247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0200" y="2869101"/>
            <a:ext cx="3316800" cy="23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6275" y="684300"/>
            <a:ext cx="3316800" cy="22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Tests and Results</a:t>
            </a:r>
            <a:endParaRPr/>
          </a:p>
        </p:txBody>
      </p:sp>
      <p:sp>
        <p:nvSpPr>
          <p:cNvPr id="340" name="Google Shape;340;p36"/>
          <p:cNvSpPr txBox="1"/>
          <p:nvPr>
            <p:ph idx="2" type="body"/>
          </p:nvPr>
        </p:nvSpPr>
        <p:spPr>
          <a:xfrm>
            <a:off x="5023375" y="3926825"/>
            <a:ext cx="4869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3000"/>
              <a:t>5</a:t>
            </a:r>
            <a:endParaRPr sz="3000"/>
          </a:p>
        </p:txBody>
      </p:sp>
      <p:pic>
        <p:nvPicPr>
          <p:cNvPr id="341" name="Google Shape;3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025" y="1362775"/>
            <a:ext cx="1874472" cy="24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928" y="1709212"/>
            <a:ext cx="1782822" cy="1819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7"/>
          <p:cNvPicPr preferRelativeResize="0"/>
          <p:nvPr/>
        </p:nvPicPr>
        <p:blipFill rotWithShape="1">
          <a:blip r:embed="rId3">
            <a:alphaModFix/>
          </a:blip>
          <a:srcRect b="514440" l="0" r="0" t="-514440"/>
          <a:stretch/>
        </p:blipFill>
        <p:spPr>
          <a:xfrm>
            <a:off x="1420100" y="152400"/>
            <a:ext cx="8667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7"/>
          <p:cNvSpPr txBox="1"/>
          <p:nvPr>
            <p:ph idx="4294967295" type="title"/>
          </p:nvPr>
        </p:nvSpPr>
        <p:spPr>
          <a:xfrm>
            <a:off x="2913600" y="108450"/>
            <a:ext cx="331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Tests and Results</a:t>
            </a:r>
            <a:endParaRPr/>
          </a:p>
        </p:txBody>
      </p:sp>
      <p:sp>
        <p:nvSpPr>
          <p:cNvPr id="349" name="Google Shape;349;p37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20</a:t>
            </a:r>
            <a:endParaRPr/>
          </a:p>
        </p:txBody>
      </p:sp>
      <p:pic>
        <p:nvPicPr>
          <p:cNvPr id="350" name="Google Shape;3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04850"/>
            <a:ext cx="8839204" cy="3362178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7"/>
          <p:cNvSpPr txBox="1"/>
          <p:nvPr/>
        </p:nvSpPr>
        <p:spPr>
          <a:xfrm>
            <a:off x="6813325" y="943925"/>
            <a:ext cx="20442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Normalized Mean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8"/>
          <p:cNvPicPr preferRelativeResize="0"/>
          <p:nvPr/>
        </p:nvPicPr>
        <p:blipFill rotWithShape="1">
          <a:blip r:embed="rId3">
            <a:alphaModFix/>
          </a:blip>
          <a:srcRect b="514440" l="0" r="0" t="-514440"/>
          <a:stretch/>
        </p:blipFill>
        <p:spPr>
          <a:xfrm>
            <a:off x="1420100" y="152400"/>
            <a:ext cx="8667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8"/>
          <p:cNvSpPr txBox="1"/>
          <p:nvPr>
            <p:ph idx="4294967295" type="title"/>
          </p:nvPr>
        </p:nvSpPr>
        <p:spPr>
          <a:xfrm>
            <a:off x="2913600" y="108450"/>
            <a:ext cx="331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Tests and Results</a:t>
            </a:r>
            <a:endParaRPr/>
          </a:p>
        </p:txBody>
      </p:sp>
      <p:sp>
        <p:nvSpPr>
          <p:cNvPr id="358" name="Google Shape;358;p38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21</a:t>
            </a:r>
            <a:endParaRPr/>
          </a:p>
        </p:txBody>
      </p:sp>
      <p:sp>
        <p:nvSpPr>
          <p:cNvPr id="359" name="Google Shape;359;p38"/>
          <p:cNvSpPr txBox="1"/>
          <p:nvPr/>
        </p:nvSpPr>
        <p:spPr>
          <a:xfrm>
            <a:off x="3124950" y="9417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In-Wild Test S</a:t>
            </a:r>
            <a:r>
              <a:rPr lang="it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et</a:t>
            </a:r>
            <a:r>
              <a:rPr baseline="30000" lang="it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[4]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360" name="Google Shape;360;p38"/>
          <p:cNvGraphicFramePr/>
          <p:nvPr/>
        </p:nvGraphicFramePr>
        <p:xfrm>
          <a:off x="532700" y="183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{10932719-A8F8-4EC6-879C-5136D44F0CC9}</a:tableStyleId>
              </a:tblPr>
              <a:tblGrid>
                <a:gridCol w="2046125"/>
                <a:gridCol w="2046125"/>
                <a:gridCol w="2046125"/>
                <a:gridCol w="2046125"/>
              </a:tblGrid>
              <a:tr h="44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F1 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MCC 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AP Score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Our 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FF0000"/>
                          </a:solidFill>
                        </a:rPr>
                        <a:t>0.29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FF0000"/>
                          </a:solidFill>
                        </a:rPr>
                        <a:t>-0.08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rgbClr val="FF0000"/>
                          </a:solidFill>
                        </a:rPr>
                        <a:t>0.14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1" name="Google Shape;361;p38"/>
          <p:cNvSpPr txBox="1"/>
          <p:nvPr/>
        </p:nvSpPr>
        <p:spPr>
          <a:xfrm>
            <a:off x="2730500" y="4018500"/>
            <a:ext cx="584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Open Sans"/>
                <a:ea typeface="Open Sans"/>
                <a:cs typeface="Open Sans"/>
                <a:sym typeface="Open Sans"/>
              </a:rPr>
              <a:t>They are quite bad, but...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2" name="Google Shape;36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835" y="2741927"/>
            <a:ext cx="1386225" cy="12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9"/>
          <p:cNvPicPr preferRelativeResize="0"/>
          <p:nvPr/>
        </p:nvPicPr>
        <p:blipFill rotWithShape="1">
          <a:blip r:embed="rId3">
            <a:alphaModFix/>
          </a:blip>
          <a:srcRect b="514440" l="0" r="0" t="-514440"/>
          <a:stretch/>
        </p:blipFill>
        <p:spPr>
          <a:xfrm>
            <a:off x="1420100" y="152400"/>
            <a:ext cx="8667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9"/>
          <p:cNvSpPr txBox="1"/>
          <p:nvPr>
            <p:ph idx="4294967295" type="title"/>
          </p:nvPr>
        </p:nvSpPr>
        <p:spPr>
          <a:xfrm>
            <a:off x="2913600" y="108450"/>
            <a:ext cx="331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Tests and Results</a:t>
            </a:r>
            <a:endParaRPr/>
          </a:p>
        </p:txBody>
      </p:sp>
      <p:sp>
        <p:nvSpPr>
          <p:cNvPr id="369" name="Google Shape;369;p39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22</a:t>
            </a:r>
            <a:endParaRPr/>
          </a:p>
        </p:txBody>
      </p:sp>
      <p:sp>
        <p:nvSpPr>
          <p:cNvPr id="370" name="Google Shape;370;p39"/>
          <p:cNvSpPr txBox="1"/>
          <p:nvPr/>
        </p:nvSpPr>
        <p:spPr>
          <a:xfrm>
            <a:off x="2024950" y="941775"/>
            <a:ext cx="551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…we tested it also on the Vision</a:t>
            </a:r>
            <a:r>
              <a:rPr baseline="30000" lang="it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[3]</a:t>
            </a:r>
            <a:r>
              <a:rPr lang="it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dataset </a:t>
            </a:r>
            <a:endParaRPr sz="2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1" name="Google Shape;37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3345" y="303275"/>
            <a:ext cx="1671380" cy="16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625" y="2053200"/>
            <a:ext cx="3012450" cy="27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9"/>
          <p:cNvSpPr txBox="1"/>
          <p:nvPr/>
        </p:nvSpPr>
        <p:spPr>
          <a:xfrm>
            <a:off x="1088600" y="1690538"/>
            <a:ext cx="22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Non-Manipulated Image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4" name="Google Shape;374;p39"/>
          <p:cNvCxnSpPr/>
          <p:nvPr/>
        </p:nvCxnSpPr>
        <p:spPr>
          <a:xfrm>
            <a:off x="3701075" y="3412800"/>
            <a:ext cx="398100" cy="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39"/>
          <p:cNvSpPr txBox="1"/>
          <p:nvPr/>
        </p:nvSpPr>
        <p:spPr>
          <a:xfrm>
            <a:off x="4141600" y="3212700"/>
            <a:ext cx="10512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6" name="Google Shape;376;p39"/>
          <p:cNvCxnSpPr>
            <a:endCxn id="377" idx="1"/>
          </p:cNvCxnSpPr>
          <p:nvPr/>
        </p:nvCxnSpPr>
        <p:spPr>
          <a:xfrm>
            <a:off x="5192925" y="3412950"/>
            <a:ext cx="440400" cy="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7" name="Google Shape;37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3325" y="2303375"/>
            <a:ext cx="3219450" cy="22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0"/>
          <p:cNvPicPr preferRelativeResize="0"/>
          <p:nvPr/>
        </p:nvPicPr>
        <p:blipFill rotWithShape="1">
          <a:blip r:embed="rId3">
            <a:alphaModFix/>
          </a:blip>
          <a:srcRect b="514440" l="0" r="0" t="-514440"/>
          <a:stretch/>
        </p:blipFill>
        <p:spPr>
          <a:xfrm>
            <a:off x="1420100" y="152400"/>
            <a:ext cx="8667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0"/>
          <p:cNvSpPr txBox="1"/>
          <p:nvPr>
            <p:ph idx="4294967295" type="title"/>
          </p:nvPr>
        </p:nvSpPr>
        <p:spPr>
          <a:xfrm>
            <a:off x="2913600" y="108450"/>
            <a:ext cx="331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Tests and Results</a:t>
            </a:r>
            <a:endParaRPr/>
          </a:p>
        </p:txBody>
      </p:sp>
      <p:sp>
        <p:nvSpPr>
          <p:cNvPr id="384" name="Google Shape;384;p40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23</a:t>
            </a:r>
            <a:endParaRPr/>
          </a:p>
        </p:txBody>
      </p:sp>
      <p:sp>
        <p:nvSpPr>
          <p:cNvPr id="385" name="Google Shape;385;p40"/>
          <p:cNvSpPr txBox="1"/>
          <p:nvPr/>
        </p:nvSpPr>
        <p:spPr>
          <a:xfrm>
            <a:off x="1203500" y="1566325"/>
            <a:ext cx="198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Fake</a:t>
            </a:r>
            <a:r>
              <a:rPr lang="it">
                <a:latin typeface="Open Sans"/>
                <a:ea typeface="Open Sans"/>
                <a:cs typeface="Open Sans"/>
                <a:sym typeface="Open Sans"/>
              </a:rPr>
              <a:t> Image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6" name="Google Shape;386;p40"/>
          <p:cNvCxnSpPr/>
          <p:nvPr/>
        </p:nvCxnSpPr>
        <p:spPr>
          <a:xfrm>
            <a:off x="3701075" y="3431688"/>
            <a:ext cx="398100" cy="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" name="Google Shape;387;p40"/>
          <p:cNvSpPr txBox="1"/>
          <p:nvPr/>
        </p:nvSpPr>
        <p:spPr>
          <a:xfrm>
            <a:off x="4141600" y="3212700"/>
            <a:ext cx="10512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8" name="Google Shape;388;p40"/>
          <p:cNvCxnSpPr/>
          <p:nvPr/>
        </p:nvCxnSpPr>
        <p:spPr>
          <a:xfrm>
            <a:off x="5192800" y="3412800"/>
            <a:ext cx="398100" cy="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9" name="Google Shape;38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3450" y="239600"/>
            <a:ext cx="1726925" cy="17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050" y="2015545"/>
            <a:ext cx="3181601" cy="283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0900" y="2279325"/>
            <a:ext cx="314325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Conclusions</a:t>
            </a:r>
            <a:endParaRPr/>
          </a:p>
        </p:txBody>
      </p:sp>
      <p:sp>
        <p:nvSpPr>
          <p:cNvPr id="397" name="Google Shape;397;p41"/>
          <p:cNvSpPr txBox="1"/>
          <p:nvPr>
            <p:ph idx="2" type="body"/>
          </p:nvPr>
        </p:nvSpPr>
        <p:spPr>
          <a:xfrm>
            <a:off x="5023375" y="3926825"/>
            <a:ext cx="4869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3000"/>
              <a:t>6</a:t>
            </a:r>
            <a:endParaRPr sz="3000"/>
          </a:p>
        </p:txBody>
      </p:sp>
      <p:pic>
        <p:nvPicPr>
          <p:cNvPr id="398" name="Google Shape;3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275" y="1351300"/>
            <a:ext cx="217170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Introduction</a:t>
            </a:r>
            <a:endParaRPr/>
          </a:p>
        </p:txBody>
      </p:sp>
      <p:sp>
        <p:nvSpPr>
          <p:cNvPr id="102" name="Google Shape;102;p15"/>
          <p:cNvSpPr txBox="1"/>
          <p:nvPr>
            <p:ph idx="2" type="body"/>
          </p:nvPr>
        </p:nvSpPr>
        <p:spPr>
          <a:xfrm>
            <a:off x="5023375" y="3926825"/>
            <a:ext cx="4869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3000"/>
              <a:t>1</a:t>
            </a:r>
            <a:endParaRPr sz="3000"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275" y="1304997"/>
            <a:ext cx="2232375" cy="253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/>
          <p:cNvPicPr preferRelativeResize="0"/>
          <p:nvPr/>
        </p:nvPicPr>
        <p:blipFill rotWithShape="1">
          <a:blip r:embed="rId3">
            <a:alphaModFix/>
          </a:blip>
          <a:srcRect b="514440" l="0" r="0" t="-514440"/>
          <a:stretch/>
        </p:blipFill>
        <p:spPr>
          <a:xfrm>
            <a:off x="1420100" y="152400"/>
            <a:ext cx="8667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2"/>
          <p:cNvSpPr txBox="1"/>
          <p:nvPr>
            <p:ph idx="4294967295" type="title"/>
          </p:nvPr>
        </p:nvSpPr>
        <p:spPr>
          <a:xfrm>
            <a:off x="1827400" y="108450"/>
            <a:ext cx="631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Conclusions: Possible Improvements</a:t>
            </a:r>
            <a:endParaRPr/>
          </a:p>
        </p:txBody>
      </p:sp>
      <p:sp>
        <p:nvSpPr>
          <p:cNvPr id="405" name="Google Shape;405;p42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24</a:t>
            </a:r>
            <a:endParaRPr/>
          </a:p>
        </p:txBody>
      </p:sp>
      <p:sp>
        <p:nvSpPr>
          <p:cNvPr id="406" name="Google Shape;406;p42"/>
          <p:cNvSpPr txBox="1"/>
          <p:nvPr/>
        </p:nvSpPr>
        <p:spPr>
          <a:xfrm>
            <a:off x="503700" y="1058325"/>
            <a:ext cx="366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Open Sans"/>
                <a:ea typeface="Open Sans"/>
                <a:cs typeface="Open Sans"/>
                <a:sym typeface="Open Sans"/>
              </a:rPr>
              <a:t>Include also other datasets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Google Shape;407;p42"/>
          <p:cNvSpPr txBox="1"/>
          <p:nvPr/>
        </p:nvSpPr>
        <p:spPr>
          <a:xfrm>
            <a:off x="1453450" y="2171550"/>
            <a:ext cx="283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Open Sans"/>
                <a:ea typeface="Open Sans"/>
                <a:cs typeface="Open Sans"/>
                <a:sym typeface="Open Sans"/>
              </a:rPr>
              <a:t>Train for more time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42"/>
          <p:cNvSpPr txBox="1"/>
          <p:nvPr/>
        </p:nvSpPr>
        <p:spPr>
          <a:xfrm>
            <a:off x="2173100" y="3238500"/>
            <a:ext cx="462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Open Sans"/>
                <a:ea typeface="Open Sans"/>
                <a:cs typeface="Open Sans"/>
                <a:sym typeface="Open Sans"/>
              </a:rPr>
              <a:t>Different approaches for batch building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6413500" y="1058325"/>
            <a:ext cx="25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42"/>
          <p:cNvSpPr txBox="1"/>
          <p:nvPr/>
        </p:nvSpPr>
        <p:spPr>
          <a:xfrm>
            <a:off x="5933700" y="1058325"/>
            <a:ext cx="366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Open Sans"/>
                <a:ea typeface="Open Sans"/>
                <a:cs typeface="Open Sans"/>
                <a:sym typeface="Open Sans"/>
              </a:rPr>
              <a:t>Try other architectures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42"/>
          <p:cNvSpPr txBox="1"/>
          <p:nvPr/>
        </p:nvSpPr>
        <p:spPr>
          <a:xfrm>
            <a:off x="5563950" y="2148413"/>
            <a:ext cx="366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Open Sans"/>
                <a:ea typeface="Open Sans"/>
                <a:cs typeface="Open Sans"/>
                <a:sym typeface="Open Sans"/>
              </a:rPr>
              <a:t>More memory and more GPUs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2" name="Google Shape;412;p42"/>
          <p:cNvCxnSpPr/>
          <p:nvPr/>
        </p:nvCxnSpPr>
        <p:spPr>
          <a:xfrm flipH="1">
            <a:off x="3527750" y="832550"/>
            <a:ext cx="910200" cy="3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42"/>
          <p:cNvCxnSpPr/>
          <p:nvPr/>
        </p:nvCxnSpPr>
        <p:spPr>
          <a:xfrm flipH="1">
            <a:off x="3675800" y="839600"/>
            <a:ext cx="945600" cy="14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42"/>
          <p:cNvCxnSpPr/>
          <p:nvPr/>
        </p:nvCxnSpPr>
        <p:spPr>
          <a:xfrm flipH="1">
            <a:off x="4783700" y="825500"/>
            <a:ext cx="28200" cy="24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42"/>
          <p:cNvCxnSpPr>
            <a:stCxn id="404" idx="2"/>
          </p:cNvCxnSpPr>
          <p:nvPr/>
        </p:nvCxnSpPr>
        <p:spPr>
          <a:xfrm>
            <a:off x="4984750" y="864150"/>
            <a:ext cx="645600" cy="12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42"/>
          <p:cNvCxnSpPr/>
          <p:nvPr/>
        </p:nvCxnSpPr>
        <p:spPr>
          <a:xfrm>
            <a:off x="5164675" y="818450"/>
            <a:ext cx="910200" cy="3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3"/>
          <p:cNvPicPr preferRelativeResize="0"/>
          <p:nvPr/>
        </p:nvPicPr>
        <p:blipFill rotWithShape="1">
          <a:blip r:embed="rId3">
            <a:alphaModFix/>
          </a:blip>
          <a:srcRect b="514440" l="0" r="0" t="-514440"/>
          <a:stretch/>
        </p:blipFill>
        <p:spPr>
          <a:xfrm>
            <a:off x="1420100" y="152400"/>
            <a:ext cx="8667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3"/>
          <p:cNvSpPr txBox="1"/>
          <p:nvPr>
            <p:ph idx="4294967295" type="title"/>
          </p:nvPr>
        </p:nvSpPr>
        <p:spPr>
          <a:xfrm>
            <a:off x="2913600" y="108450"/>
            <a:ext cx="331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References</a:t>
            </a:r>
            <a:endParaRPr/>
          </a:p>
        </p:txBody>
      </p:sp>
      <p:sp>
        <p:nvSpPr>
          <p:cNvPr id="423" name="Google Shape;423;p43"/>
          <p:cNvSpPr txBox="1"/>
          <p:nvPr/>
        </p:nvSpPr>
        <p:spPr>
          <a:xfrm>
            <a:off x="496900" y="940075"/>
            <a:ext cx="83799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Fighting Fake News: Image Splice Detectionvia Learned Self-Consistency        </a:t>
            </a:r>
            <a:r>
              <a:rPr lang="it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https://arxiv.org/pdf/1805.04096.pdf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Deep Residual Learning for Image Recognition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https://arxiv.org/pdf/1512.03385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Vision Dataset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https://lesc.dinfo.unifi.it/VISION/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Image Splice Test Set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https://minyoungg.github.io/selfconsistency/in_wild/in_wild.tar.gz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Paper’s Code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8"/>
              </a:rPr>
              <a:t>https://github.com/minyoungg/selfconsistency</a:t>
            </a:r>
            <a:endParaRPr sz="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4" name="Google Shape;424;p43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25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138" y="2350150"/>
            <a:ext cx="1626137" cy="246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566" y="2350150"/>
            <a:ext cx="1767590" cy="24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3725" y="2350150"/>
            <a:ext cx="1719841" cy="24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4"/>
          <p:cNvSpPr txBox="1"/>
          <p:nvPr/>
        </p:nvSpPr>
        <p:spPr>
          <a:xfrm>
            <a:off x="1426188" y="382725"/>
            <a:ext cx="6291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5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3" name="Google Shape;433;p44"/>
          <p:cNvSpPr txBox="1"/>
          <p:nvPr/>
        </p:nvSpPr>
        <p:spPr>
          <a:xfrm rot="5400000">
            <a:off x="3118863" y="1181325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02150" y="2094650"/>
            <a:ext cx="3534000" cy="5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Is this image fake?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900" y="1179300"/>
            <a:ext cx="3717992" cy="27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02150" y="2094650"/>
            <a:ext cx="3534000" cy="5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Is this image fake?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302150" y="2644750"/>
            <a:ext cx="35340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3000">
                <a:latin typeface="Economica"/>
                <a:ea typeface="Economica"/>
                <a:cs typeface="Economica"/>
                <a:sym typeface="Economica"/>
              </a:rPr>
              <a:t>Yes!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625" y="467775"/>
            <a:ext cx="4963023" cy="17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288" y="2481875"/>
            <a:ext cx="2389575" cy="178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7"/>
          <p:cNvCxnSpPr/>
          <p:nvPr/>
        </p:nvCxnSpPr>
        <p:spPr>
          <a:xfrm>
            <a:off x="6387081" y="1301350"/>
            <a:ext cx="0" cy="122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7"/>
          <p:cNvCxnSpPr/>
          <p:nvPr/>
        </p:nvCxnSpPr>
        <p:spPr>
          <a:xfrm>
            <a:off x="6387140" y="1301467"/>
            <a:ext cx="0" cy="122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7"/>
          <p:cNvCxnSpPr/>
          <p:nvPr/>
        </p:nvCxnSpPr>
        <p:spPr>
          <a:xfrm>
            <a:off x="6387065" y="2287317"/>
            <a:ext cx="0" cy="122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7"/>
          <p:cNvCxnSpPr/>
          <p:nvPr/>
        </p:nvCxnSpPr>
        <p:spPr>
          <a:xfrm>
            <a:off x="6387065" y="2339717"/>
            <a:ext cx="0" cy="122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7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311700" y="555600"/>
            <a:ext cx="3305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Problems</a:t>
            </a:r>
            <a:endParaRPr/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311700" y="1399400"/>
            <a:ext cx="3305100" cy="17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Few technologies to detect fake images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Many technologies to create fake images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Little-size Datasets of fake images</a:t>
            </a:r>
            <a:endParaRPr sz="1400"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001" y="381713"/>
            <a:ext cx="3558051" cy="438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302150" y="2094650"/>
            <a:ext cx="3534000" cy="5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What information does this image give us?</a:t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975" y="1398638"/>
            <a:ext cx="2935850" cy="234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302150" y="2094650"/>
            <a:ext cx="3534000" cy="5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What information does this image give us?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302150" y="2644750"/>
            <a:ext cx="35340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3000">
                <a:latin typeface="Economica"/>
                <a:ea typeface="Economica"/>
                <a:cs typeface="Economica"/>
                <a:sym typeface="Economica"/>
              </a:rPr>
              <a:t>EXIF Data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250" y="1398650"/>
            <a:ext cx="3263113" cy="23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1"/>
          <p:cNvCxnSpPr/>
          <p:nvPr/>
        </p:nvCxnSpPr>
        <p:spPr>
          <a:xfrm>
            <a:off x="433425" y="3724283"/>
            <a:ext cx="824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21"/>
          <p:cNvSpPr txBox="1"/>
          <p:nvPr>
            <p:ph idx="4294967295" type="body"/>
          </p:nvPr>
        </p:nvSpPr>
        <p:spPr>
          <a:xfrm>
            <a:off x="2572050" y="4074825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chemeClr val="accent3"/>
                </a:solidFill>
              </a:rPr>
              <a:t>Different images have different EXIF Data</a:t>
            </a:r>
            <a:endParaRPr b="1" sz="2100">
              <a:solidFill>
                <a:schemeClr val="accent3"/>
              </a:solidFill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50" y="471025"/>
            <a:ext cx="8130698" cy="290269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0" y="0"/>
            <a:ext cx="50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5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